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6" r:id="rId3"/>
    <p:sldId id="262" r:id="rId4"/>
    <p:sldId id="263" r:id="rId5"/>
    <p:sldId id="264" r:id="rId6"/>
    <p:sldId id="317" r:id="rId7"/>
    <p:sldId id="265" r:id="rId8"/>
    <p:sldId id="266" r:id="rId9"/>
    <p:sldId id="267" r:id="rId10"/>
    <p:sldId id="272" r:id="rId11"/>
    <p:sldId id="268" r:id="rId12"/>
    <p:sldId id="321" r:id="rId13"/>
    <p:sldId id="322" r:id="rId14"/>
    <p:sldId id="323" r:id="rId15"/>
    <p:sldId id="318" r:id="rId16"/>
    <p:sldId id="309" r:id="rId17"/>
    <p:sldId id="307" r:id="rId18"/>
    <p:sldId id="310" r:id="rId19"/>
    <p:sldId id="312" r:id="rId20"/>
    <p:sldId id="351" r:id="rId21"/>
    <p:sldId id="352" r:id="rId22"/>
    <p:sldId id="353" r:id="rId23"/>
    <p:sldId id="306" r:id="rId24"/>
    <p:sldId id="277" r:id="rId25"/>
    <p:sldId id="271" r:id="rId26"/>
    <p:sldId id="276" r:id="rId27"/>
    <p:sldId id="278" r:id="rId28"/>
    <p:sldId id="336" r:id="rId29"/>
    <p:sldId id="354" r:id="rId30"/>
    <p:sldId id="355" r:id="rId31"/>
    <p:sldId id="292" r:id="rId32"/>
    <p:sldId id="296" r:id="rId33"/>
    <p:sldId id="297" r:id="rId34"/>
    <p:sldId id="303" r:id="rId35"/>
    <p:sldId id="300" r:id="rId36"/>
    <p:sldId id="356" r:id="rId37"/>
    <p:sldId id="293" r:id="rId38"/>
    <p:sldId id="341" r:id="rId39"/>
    <p:sldId id="345" r:id="rId40"/>
    <p:sldId id="344" r:id="rId41"/>
    <p:sldId id="346" r:id="rId42"/>
    <p:sldId id="335" r:id="rId43"/>
    <p:sldId id="348" r:id="rId44"/>
    <p:sldId id="285" r:id="rId45"/>
    <p:sldId id="347" r:id="rId46"/>
    <p:sldId id="316" r:id="rId47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AA8"/>
    <a:srgbClr val="233550"/>
    <a:srgbClr val="AFC6C5"/>
    <a:srgbClr val="2A353A"/>
    <a:srgbClr val="EFF3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0" autoAdjust="0"/>
    <p:restoredTop sz="97842" autoAdjust="0"/>
  </p:normalViewPr>
  <p:slideViewPr>
    <p:cSldViewPr>
      <p:cViewPr varScale="1">
        <p:scale>
          <a:sx n="106" d="100"/>
          <a:sy n="106" d="100"/>
        </p:scale>
        <p:origin x="-1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2635555-2562-4CA1-A456-29267ED281CF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41F7C3A5-9AD3-4F91-BDDB-249BC0F778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26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EB4C335-5CE9-4080-B203-039D9EE783DE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268861"/>
            <a:ext cx="7437120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09C00E-186F-402D-9764-82C93A1E2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384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PRIGINAL IP Cam Training 0612v1.1212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1237DC-BD4E-472F-85BD-E01743BD6B8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fld id="{EDDF5C57-80E6-48D1-8F8C-93B33AB58D21}" type="datetime1">
              <a:rPr lang="en-US" smtClean="0"/>
              <a:pPr/>
              <a:t>2/28/2014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3620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26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014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8F8D64-6022-4136-B1CA-ACF7024C5863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0C9E03-2207-436E-8729-4A7FBE1CB8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672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B2974-2368-4792-A847-276AF677E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718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168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85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070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406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909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290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97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10B801-AC6D-4B8E-8BCD-2C6F1C857235}" type="datetimeFigureOut">
              <a:rPr lang="en-US" smtClean="0"/>
              <a:pPr/>
              <a:t>2/28/2014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B60DD8-A705-41D1-AD46-22A76B35DE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293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78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556378"/>
            <a:ext cx="9144001" cy="30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308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lux@F1.8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xCw-N9IzAA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@trend.net.br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end.net.b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3251"/>
            <a:ext cx="9143998" cy="693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114800"/>
            <a:ext cx="8763000" cy="23083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Câmera</a:t>
            </a: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 IP</a:t>
            </a:r>
          </a:p>
          <a:p>
            <a:pPr algn="ctr">
              <a:defRPr/>
            </a:pPr>
            <a:r>
              <a:rPr lang="en-US" sz="7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Training Module</a:t>
            </a:r>
            <a:endParaRPr lang="en-US" sz="7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1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5776201"/>
              </p:ext>
            </p:extLst>
          </p:nvPr>
        </p:nvGraphicFramePr>
        <p:xfrm>
          <a:off x="152400" y="1828800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TV-IP572WI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331364"/>
            <a:ext cx="1025423" cy="1378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14958"/>
            <a:ext cx="1758611" cy="23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2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0200" y="3284401"/>
            <a:ext cx="1749763" cy="152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399" y="2414958"/>
            <a:ext cx="1758613" cy="236372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4591801"/>
              </p:ext>
            </p:extLst>
          </p:nvPr>
        </p:nvGraphicFramePr>
        <p:xfrm>
          <a:off x="152400" y="1848403"/>
          <a:ext cx="4876800" cy="447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800 @ 30fps (WXGA)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(PI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TV-IP572PI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7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69297961"/>
              </p:ext>
            </p:extLst>
          </p:nvPr>
        </p:nvGraphicFramePr>
        <p:xfrm>
          <a:off x="152400" y="1828800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1.4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foco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x 960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Megapixel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4200" y="4572000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2825" y="2286001"/>
            <a:ext cx="285135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62705" y="2289737"/>
            <a:ext cx="3822934" cy="296277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0104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0"/>
          </p:cNvCxnSpPr>
          <p:nvPr/>
        </p:nvCxnSpPr>
        <p:spPr>
          <a:xfrm flipV="1">
            <a:off x="7162800" y="4724400"/>
            <a:ext cx="457200" cy="9906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3820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 flipV="1">
            <a:off x="7906749" y="3603481"/>
            <a:ext cx="475251" cy="5411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28858" y="486777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2"/>
          <p:cNvCxnSpPr>
            <a:stCxn id="19" idx="7"/>
          </p:cNvCxnSpPr>
          <p:nvPr/>
        </p:nvCxnSpPr>
        <p:spPr>
          <a:xfrm flipV="1">
            <a:off x="5989021" y="3962400"/>
            <a:ext cx="792779" cy="95001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38" name="Oval 37"/>
          <p:cNvSpPr/>
          <p:nvPr/>
        </p:nvSpPr>
        <p:spPr>
          <a:xfrm>
            <a:off x="3962400" y="4572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12"/>
          <p:cNvCxnSpPr>
            <a:stCxn id="38" idx="6"/>
          </p:cNvCxnSpPr>
          <p:nvPr/>
        </p:nvCxnSpPr>
        <p:spPr>
          <a:xfrm flipV="1">
            <a:off x="4267200" y="3657600"/>
            <a:ext cx="1219200" cy="1066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04800" y="25432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3" name="Oval 22"/>
          <p:cNvSpPr/>
          <p:nvPr/>
        </p:nvSpPr>
        <p:spPr>
          <a:xfrm>
            <a:off x="304800" y="31414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382566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62000" y="1886902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62000" y="2481355"/>
            <a:ext cx="2514600" cy="39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2000" y="3124200"/>
            <a:ext cx="2623820" cy="4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3763748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4800" y="450179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85800" y="4342131"/>
            <a:ext cx="2514600" cy="76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Ponto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543800" y="2362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stCxn id="37" idx="2"/>
          </p:cNvCxnSpPr>
          <p:nvPr/>
        </p:nvCxnSpPr>
        <p:spPr>
          <a:xfrm flipH="1">
            <a:off x="6705611" y="2514600"/>
            <a:ext cx="838189" cy="43571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67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9949" y="2308408"/>
            <a:ext cx="1805225" cy="2860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96434" y="323839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4996434" y="448586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endCxn id="6" idx="5"/>
          </p:cNvCxnSpPr>
          <p:nvPr/>
        </p:nvCxnSpPr>
        <p:spPr>
          <a:xfrm flipH="1" flipV="1">
            <a:off x="5256597" y="3498553"/>
            <a:ext cx="458403" cy="38764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>
            <a:stCxn id="7" idx="6"/>
          </p:cNvCxnSpPr>
          <p:nvPr/>
        </p:nvCxnSpPr>
        <p:spPr>
          <a:xfrm>
            <a:off x="5301234" y="4638268"/>
            <a:ext cx="489966" cy="9766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7289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524000"/>
            <a:ext cx="34290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9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2000" y="2667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TV-IP522P </a:t>
            </a:r>
          </a:p>
        </p:txBody>
      </p:sp>
      <p:sp>
        <p:nvSpPr>
          <p:cNvPr id="14" name="Oval 13"/>
          <p:cNvSpPr/>
          <p:nvPr/>
        </p:nvSpPr>
        <p:spPr>
          <a:xfrm>
            <a:off x="6954021" y="524224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467600" y="405866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6230161" y="525527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7" name="Straight Connector 12"/>
          <p:cNvCxnSpPr>
            <a:endCxn id="16" idx="0"/>
          </p:cNvCxnSpPr>
          <p:nvPr/>
        </p:nvCxnSpPr>
        <p:spPr>
          <a:xfrm>
            <a:off x="6382561" y="4594860"/>
            <a:ext cx="0" cy="66041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6954021" y="4576821"/>
            <a:ext cx="152400" cy="66542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2"/>
          </p:cNvCxnSpPr>
          <p:nvPr/>
        </p:nvCxnSpPr>
        <p:spPr>
          <a:xfrm>
            <a:off x="7106421" y="3962400"/>
            <a:ext cx="361179" cy="24866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3741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1290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201953"/>
            <a:ext cx="320040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067175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70018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638268"/>
            <a:ext cx="2971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Ajuste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auto iris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73109" y="34876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47403" y="28971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Connector 12"/>
          <p:cNvCxnSpPr>
            <a:endCxn id="37" idx="2"/>
          </p:cNvCxnSpPr>
          <p:nvPr/>
        </p:nvCxnSpPr>
        <p:spPr>
          <a:xfrm flipV="1">
            <a:off x="6884670" y="3640001"/>
            <a:ext cx="588439" cy="2461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/>
          <p:cNvCxnSpPr>
            <a:endCxn id="38" idx="3"/>
          </p:cNvCxnSpPr>
          <p:nvPr/>
        </p:nvCxnSpPr>
        <p:spPr>
          <a:xfrm flipV="1">
            <a:off x="6629400" y="3157316"/>
            <a:ext cx="862640" cy="6350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04800" y="530415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62000" y="5242243"/>
            <a:ext cx="3429000" cy="54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09849" y="590933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767049" y="5847426"/>
            <a:ext cx="22098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3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TV-IP512P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78461110"/>
              </p:ext>
            </p:extLst>
          </p:nvPr>
        </p:nvGraphicFramePr>
        <p:xfrm>
          <a:off x="152400" y="1713548"/>
          <a:ext cx="4876800" cy="46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6.0 mm, F/No: 1.8 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CS</a:t>
                      </a:r>
                    </a:p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intercambiável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Day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low light mode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5745" y="2743199"/>
            <a:ext cx="350345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8756443"/>
              </p:ext>
            </p:extLst>
          </p:nvPr>
        </p:nvGraphicFramePr>
        <p:xfrm>
          <a:off x="152400" y="1828800"/>
          <a:ext cx="4876800" cy="416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160°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7322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19800" y="2435219"/>
            <a:ext cx="2057400" cy="20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1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TV-IP252P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76213" y="2149443"/>
            <a:ext cx="4133397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105400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5733316" y="50613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048500" y="42814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 flipV="1">
            <a:off x="6705600" y="4433888"/>
            <a:ext cx="342900" cy="372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257800" y="4686300"/>
            <a:ext cx="0" cy="3750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0"/>
          </p:cNvCxnSpPr>
          <p:nvPr/>
        </p:nvCxnSpPr>
        <p:spPr>
          <a:xfrm>
            <a:off x="5840956" y="4747260"/>
            <a:ext cx="44760" cy="3140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2650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1999" y="3354353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2000" y="4228289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GPIO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1999" y="4724400"/>
            <a:ext cx="2680335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Conector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BNC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analógico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648450" y="473868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2"/>
          </p:cNvCxnSpPr>
          <p:nvPr/>
        </p:nvCxnSpPr>
        <p:spPr>
          <a:xfrm>
            <a:off x="6305550" y="4747260"/>
            <a:ext cx="342900" cy="14382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14850" y="470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4667250" y="4498792"/>
            <a:ext cx="133350" cy="20220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023813" y="43664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6"/>
          </p:cNvCxnSpPr>
          <p:nvPr/>
        </p:nvCxnSpPr>
        <p:spPr>
          <a:xfrm flipH="1">
            <a:off x="4328613" y="4366402"/>
            <a:ext cx="338637" cy="152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6251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761998" y="5563253"/>
            <a:ext cx="3276602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7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24271273"/>
              </p:ext>
            </p:extLst>
          </p:nvPr>
        </p:nvGraphicFramePr>
        <p:xfrm>
          <a:off x="152400" y="1496854"/>
          <a:ext cx="4876800" cy="498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3.58 mm, F/No: 2.0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1280 x 1024 @ 15fps (SXGA)</a:t>
                      </a:r>
                    </a:p>
                    <a:p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640 x 480 @ 30fps (VGA)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(audio input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12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m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(PI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com ICR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and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pan 350° and tilt 70°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SD / SDHC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Dome Dia/Noite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340504"/>
            <a:ext cx="1025423" cy="1359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30996"/>
            <a:ext cx="1758611" cy="2131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8800" y="5562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40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264164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9718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2425211"/>
            <a:ext cx="3566614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Saída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(speakers 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TV-IP262PI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51905" y="2149443"/>
            <a:ext cx="2782012" cy="275697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38111" y="508258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6459896" y="504414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7603490" y="441660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7" name="Straight Connector 12"/>
          <p:cNvCxnSpPr>
            <a:endCxn id="16" idx="2"/>
          </p:cNvCxnSpPr>
          <p:nvPr/>
        </p:nvCxnSpPr>
        <p:spPr>
          <a:xfrm>
            <a:off x="7203440" y="4498792"/>
            <a:ext cx="400050" cy="7021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>
            <a:endCxn id="14" idx="0"/>
          </p:cNvCxnSpPr>
          <p:nvPr/>
        </p:nvCxnSpPr>
        <p:spPr>
          <a:xfrm>
            <a:off x="5938111" y="4498792"/>
            <a:ext cx="152400" cy="58378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>
            <a:endCxn id="15" idx="1"/>
          </p:cNvCxnSpPr>
          <p:nvPr/>
        </p:nvCxnSpPr>
        <p:spPr>
          <a:xfrm>
            <a:off x="6324600" y="4599896"/>
            <a:ext cx="179933" cy="48888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00" y="354407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" y="429020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62000" y="3506753"/>
            <a:ext cx="3200400" cy="37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(à parte)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61999" y="4228289"/>
            <a:ext cx="31242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Ethernet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4800" y="487952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4817616"/>
            <a:ext cx="2438400" cy="4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SD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028180" y="49042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33" name="Straight Connector 12"/>
          <p:cNvCxnSpPr>
            <a:endCxn id="32" idx="1"/>
          </p:cNvCxnSpPr>
          <p:nvPr/>
        </p:nvCxnSpPr>
        <p:spPr>
          <a:xfrm>
            <a:off x="6713220" y="4583952"/>
            <a:ext cx="359597" cy="36497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410200" y="50710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36" name="Straight Connector 12"/>
          <p:cNvCxnSpPr>
            <a:endCxn id="35" idx="0"/>
          </p:cNvCxnSpPr>
          <p:nvPr/>
        </p:nvCxnSpPr>
        <p:spPr>
          <a:xfrm flipH="1">
            <a:off x="5562600" y="4416607"/>
            <a:ext cx="86915" cy="65443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790076" y="48766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40" name="Straight Connector 12"/>
          <p:cNvCxnSpPr>
            <a:endCxn id="39" idx="7"/>
          </p:cNvCxnSpPr>
          <p:nvPr/>
        </p:nvCxnSpPr>
        <p:spPr>
          <a:xfrm flipH="1">
            <a:off x="5050239" y="4498792"/>
            <a:ext cx="383275" cy="4224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04799" y="54849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85800" y="5334000"/>
            <a:ext cx="3581401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3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495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Segurança</a:t>
            </a:r>
            <a:endParaRPr lang="en-US" sz="25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Fixa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PTZ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Cloud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Uso</a:t>
            </a:r>
            <a:r>
              <a:rPr lang="en-US" sz="25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Externo</a:t>
            </a:r>
            <a:endParaRPr lang="en-US" sz="25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8" name="Picture 5" descr="C:\Documents and Settings\test\Desktop\11950123-483x72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99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Agenda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08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64332258"/>
              </p:ext>
            </p:extLst>
          </p:nvPr>
        </p:nvGraphicFramePr>
        <p:xfrm>
          <a:off x="111760" y="1143000"/>
          <a:ext cx="8956040" cy="526531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48225"/>
                <a:gridCol w="1440415"/>
                <a:gridCol w="1219200"/>
                <a:gridCol w="1178560"/>
                <a:gridCol w="1107440"/>
                <a:gridCol w="1143000"/>
                <a:gridCol w="1219200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TV-IP572WI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7875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 e PI  </a:t>
                      </a: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demais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Samba;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“P” após os três números do modelo significa </a:t>
                      </a:r>
                      <a:r>
                        <a:rPr lang="pt-BR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“W”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significa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wireless 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88720" y="1264265"/>
            <a:ext cx="534117" cy="716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09800" y="1247071"/>
            <a:ext cx="533400" cy="716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24400" y="1264265"/>
            <a:ext cx="533400" cy="716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67400" y="1264264"/>
            <a:ext cx="533400" cy="716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86599" y="1264264"/>
            <a:ext cx="533399" cy="716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27999" y="1264266"/>
            <a:ext cx="533399" cy="7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7628904"/>
              </p:ext>
            </p:extLst>
          </p:nvPr>
        </p:nvGraphicFramePr>
        <p:xfrm>
          <a:off x="203199" y="1520829"/>
          <a:ext cx="8559801" cy="46394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432"/>
                <a:gridCol w="3015569"/>
                <a:gridCol w="3733800"/>
              </a:tblGrid>
              <a:tr h="9046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TV-IP522P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8809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0695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6.0 mm; F/No: 1.8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fixed iris CS mount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4.0 mm; F/No: 1.4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manual iris CS mount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44°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82.7°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960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30fps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17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473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18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0.5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F1.8</a:t>
                      </a:r>
                      <a:endParaRPr lang="en-US" sz="1200" baseline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0.5 lux@F1.4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8638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17229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738047"/>
            <a:ext cx="734836" cy="596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000" y="1542910"/>
            <a:ext cx="1066800" cy="819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990600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com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lentes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substituíveis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, zoom 16x e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I/O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46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8404205"/>
              </p:ext>
            </p:extLst>
          </p:nvPr>
        </p:nvGraphicFramePr>
        <p:xfrm>
          <a:off x="76200" y="1090613"/>
          <a:ext cx="8991600" cy="53863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38400"/>
                <a:gridCol w="2743200"/>
                <a:gridCol w="1407072"/>
                <a:gridCol w="2402928"/>
              </a:tblGrid>
              <a:tr h="9883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TV-IP252P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0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TV-IP262PI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406694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2.0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3.58 mm; F/No: 2.0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62°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74°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P) e 80° (PI)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8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MPEG-4  640 x 480 @ 30fps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1024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@ 15fps  640 x 480 @ 30fps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3x digital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input + </a:t>
                      </a:r>
                      <a:r>
                        <a:rPr lang="pt-BR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(audio input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2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Day / low light mode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0.1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F2.0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12 m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PI);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outra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lux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160°</a:t>
                      </a: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Posição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: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manualmente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pan 350° &amp; tilt 70°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91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Portas GPIO; suporte a cliente Samba e Conector BNC para TV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ONVIF;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SD/SDHC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0149" marR="100149" marT="50074" marB="500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89737" y="1143000"/>
            <a:ext cx="625063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18701" y="1138479"/>
            <a:ext cx="629699" cy="614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57407" y="1143000"/>
            <a:ext cx="695993" cy="724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42890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Dome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01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58862" y="1143000"/>
            <a:ext cx="1095157" cy="1264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801735" y="1191640"/>
            <a:ext cx="1061547" cy="1215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6340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408" y="25759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88576" y="1038481"/>
            <a:ext cx="1130094" cy="131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84421" y="1038481"/>
            <a:ext cx="1129204" cy="13099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523" y="25219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8923" y="25323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8359" y="2891235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6902" y="2934784"/>
            <a:ext cx="265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8411" y="3733800"/>
            <a:ext cx="1110978" cy="15689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3800" y="5105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400" y="5486400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9" grpId="0"/>
      <p:bldP spid="20" grpId="0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0662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PTZ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5562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 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428447"/>
            <a:ext cx="1025423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89598"/>
            <a:ext cx="175861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20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91530" y="2948570"/>
            <a:ext cx="2053257" cy="23519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63861" y="2997623"/>
            <a:ext cx="1753931" cy="220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7" name="Oval 6"/>
          <p:cNvSpPr/>
          <p:nvPr/>
        </p:nvSpPr>
        <p:spPr>
          <a:xfrm>
            <a:off x="7874526" y="222542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12"/>
          <p:cNvCxnSpPr>
            <a:stCxn id="7" idx="3"/>
          </p:cNvCxnSpPr>
          <p:nvPr/>
        </p:nvCxnSpPr>
        <p:spPr>
          <a:xfrm flipH="1">
            <a:off x="7564936" y="2485585"/>
            <a:ext cx="354227" cy="74767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283630" y="33592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12"/>
          <p:cNvCxnSpPr>
            <a:stCxn id="9" idx="2"/>
          </p:cNvCxnSpPr>
          <p:nvPr/>
        </p:nvCxnSpPr>
        <p:spPr>
          <a:xfrm flipH="1">
            <a:off x="7520299" y="3511628"/>
            <a:ext cx="763331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053834" y="375102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5410200" y="3903421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52680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12500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6892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2514601" cy="4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496754"/>
            <a:ext cx="2667000" cy="4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Privacidade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062020"/>
            <a:ext cx="2623820" cy="43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627341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Conjunto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Pan </a:t>
            </a:r>
            <a:r>
              <a:rPr lang="en-US" sz="2000" b="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/ 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tilt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26864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190520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04800" y="4800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762000" y="4753699"/>
            <a:ext cx="2667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modelo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WI)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91530" y="463535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096330" y="4787753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00836" y="503112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42" name="Straight Connector 12"/>
          <p:cNvCxnSpPr>
            <a:stCxn id="41" idx="1"/>
          </p:cNvCxnSpPr>
          <p:nvPr/>
        </p:nvCxnSpPr>
        <p:spPr>
          <a:xfrm flipH="1" flipV="1">
            <a:off x="7623169" y="4827476"/>
            <a:ext cx="922304" cy="24828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355646" y="252892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12"/>
          <p:cNvCxnSpPr>
            <a:stCxn id="50" idx="3"/>
          </p:cNvCxnSpPr>
          <p:nvPr/>
        </p:nvCxnSpPr>
        <p:spPr>
          <a:xfrm flipH="1">
            <a:off x="3943930" y="2789087"/>
            <a:ext cx="456353" cy="335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572000" y="53792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55" name="Straight Connector 12"/>
          <p:cNvCxnSpPr>
            <a:endCxn id="54" idx="7"/>
          </p:cNvCxnSpPr>
          <p:nvPr/>
        </p:nvCxnSpPr>
        <p:spPr>
          <a:xfrm flipH="1">
            <a:off x="4832163" y="4775477"/>
            <a:ext cx="358799" cy="64842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04799" y="544656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61998" y="5316878"/>
            <a:ext cx="266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04799" y="598886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761999" y="5880060"/>
            <a:ext cx="2438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136026" y="22536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43" name="Straight Connector 12"/>
          <p:cNvCxnSpPr>
            <a:stCxn id="40" idx="4"/>
          </p:cNvCxnSpPr>
          <p:nvPr/>
        </p:nvCxnSpPr>
        <p:spPr>
          <a:xfrm>
            <a:off x="7288426" y="2558415"/>
            <a:ext cx="152400" cy="67484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48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68979" y="2948570"/>
            <a:ext cx="1874508" cy="2351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TV-IP651WI </a:t>
            </a:r>
          </a:p>
        </p:txBody>
      </p:sp>
      <p:sp>
        <p:nvSpPr>
          <p:cNvPr id="13" name="Oval 12"/>
          <p:cNvSpPr/>
          <p:nvPr/>
        </p:nvSpPr>
        <p:spPr>
          <a:xfrm>
            <a:off x="7391400" y="298169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14" name="Straight Connector 12"/>
          <p:cNvCxnSpPr>
            <a:stCxn id="13" idx="2"/>
          </p:cNvCxnSpPr>
          <p:nvPr/>
        </p:nvCxnSpPr>
        <p:spPr>
          <a:xfrm flipH="1">
            <a:off x="6747766" y="3134095"/>
            <a:ext cx="643634" cy="5191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304800" y="267819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304800" y="34147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04800" y="38665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61999" y="1886902"/>
            <a:ext cx="3898447" cy="6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 (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para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62000" y="2616284"/>
            <a:ext cx="3048000" cy="73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elétrica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62000" y="3352801"/>
            <a:ext cx="26238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762000" y="3804604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4800" y="4432754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762000" y="4370841"/>
            <a:ext cx="2514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Antena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Destacável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8046" y="480999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37" name="Straight Connector 12"/>
          <p:cNvCxnSpPr>
            <a:endCxn id="36" idx="6"/>
          </p:cNvCxnSpPr>
          <p:nvPr/>
        </p:nvCxnSpPr>
        <p:spPr>
          <a:xfrm flipH="1">
            <a:off x="4812846" y="4962396"/>
            <a:ext cx="75952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162800" y="5486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55" name="Straight Connector 12"/>
          <p:cNvCxnSpPr/>
          <p:nvPr/>
        </p:nvCxnSpPr>
        <p:spPr>
          <a:xfrm>
            <a:off x="6635038" y="5029200"/>
            <a:ext cx="527762" cy="5334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419968" y="547411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43" name="Straight Connector 12"/>
          <p:cNvCxnSpPr>
            <a:endCxn id="40" idx="7"/>
          </p:cNvCxnSpPr>
          <p:nvPr/>
        </p:nvCxnSpPr>
        <p:spPr>
          <a:xfrm flipH="1">
            <a:off x="5680131" y="5029200"/>
            <a:ext cx="440135" cy="4895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324600" y="5715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45" name="Straight Connector 12"/>
          <p:cNvCxnSpPr/>
          <p:nvPr/>
        </p:nvCxnSpPr>
        <p:spPr>
          <a:xfrm>
            <a:off x="6324601" y="5000226"/>
            <a:ext cx="76199" cy="7147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2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1947912"/>
              </p:ext>
            </p:extLst>
          </p:nvPr>
        </p:nvGraphicFramePr>
        <p:xfrm>
          <a:off x="152400" y="1600200"/>
          <a:ext cx="51054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753"/>
                <a:gridCol w="3270647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1.5,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1280 x 800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(PI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-170° ~ +170° (~ 340°)</a:t>
                      </a:r>
                    </a:p>
                    <a:p>
                      <a:r>
                        <a:rPr lang="en-US" sz="1400" smtClean="0"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858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TV-IP672PI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 com PTZ Megapixel 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TV-IP672PI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63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8815" y="3428447"/>
            <a:ext cx="1018318" cy="1184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21480" y="2589598"/>
            <a:ext cx="1736451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93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V-IP612P_07141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8809" y="2057400"/>
            <a:ext cx="2877991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1947912"/>
              </p:ext>
            </p:extLst>
          </p:nvPr>
        </p:nvGraphicFramePr>
        <p:xfrm>
          <a:off x="152400" y="1600200"/>
          <a:ext cx="5334000" cy="47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906"/>
                <a:gridCol w="3417094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1/4” CCD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38mm/F1.8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51° horizontal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H.264 / MPEG-4 / 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704 x 480 @ 30fps </a:t>
                      </a: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10x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ótico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digital 16x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2-way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Iluminação Mínima:</a:t>
                      </a:r>
                    </a:p>
                    <a:p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Cor: 0.7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e PB: 0.02 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lux@F1.8</a:t>
                      </a:r>
                      <a:r>
                        <a:rPr lang="pt-BR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330° pan, 115°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Slot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cartão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Micro SD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396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TV-IP612P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com Pan/Tilt/Zoom</a:t>
            </a:r>
          </a:p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3000" b="1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4526541"/>
              </p:ext>
            </p:extLst>
          </p:nvPr>
        </p:nvGraphicFramePr>
        <p:xfrm>
          <a:off x="76200" y="838200"/>
          <a:ext cx="9032240" cy="5613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6400"/>
                <a:gridCol w="1600200"/>
                <a:gridCol w="1676400"/>
                <a:gridCol w="4079240"/>
              </a:tblGrid>
              <a:tr h="1109693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TV-IP651WI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TV-IP612P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95233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CCD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38 mm; F/No: 1.8-2.8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51.3° horizontal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704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x 576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704 x 576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óptico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10x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16x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 (WI model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Cor: 0.7 lux@F1.8; PB: 0.02 lux@F1.8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4560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-170° ~ +170°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/>
                      </a:r>
                      <a:b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-165° ~ +165°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84° &amp; down 31°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273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 SD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  <a:tr h="356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800" y="914400"/>
            <a:ext cx="798188" cy="802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21371" y="914400"/>
            <a:ext cx="674229" cy="778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5215" y="914400"/>
            <a:ext cx="689985" cy="9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08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4509"/>
            <a:ext cx="6096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Cenário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Típico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33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33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IP</a:t>
            </a:r>
            <a:endParaRPr lang="en-US" sz="33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45475" y="1468963"/>
            <a:ext cx="7072049" cy="440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2362200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Internet</a:t>
            </a:r>
            <a:endParaRPr lang="en-US" sz="3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Business or Home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0198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View video anywhere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8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PTZ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9409762"/>
              </p:ext>
            </p:extLst>
          </p:nvPr>
        </p:nvGraphicFramePr>
        <p:xfrm>
          <a:off x="533400" y="990600"/>
          <a:ext cx="7924800" cy="54329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14301"/>
                <a:gridCol w="2720076"/>
                <a:gridCol w="2790423"/>
              </a:tblGrid>
              <a:tr h="746760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3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TV-IP672PI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59.6°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H.264: 1280 x 800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@ 30fps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1280 x 800 @ 5fps; 640 x 400 @ 30fps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Porta de Saída de Áudio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PI 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 -170° ~ +170°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Up 90° &amp; down 25°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PoE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;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Slot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para cartão Micro SD e suporte a cliente Samba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0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38690" y="1023326"/>
            <a:ext cx="709510" cy="825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06213" y="1053457"/>
            <a:ext cx="685187" cy="7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7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TRENDnetView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Software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patrick\Desktop\laptop_sof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2271779"/>
            <a:ext cx="3733800" cy="27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905000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Incluso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com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cada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32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Defina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gravação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movimento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programada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Pan </a:t>
            </a:r>
            <a:r>
              <a:rPr lang="en-US" sz="16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/ Tilt / 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Zoom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Linha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tempo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pesquisa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Múltiplas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opções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Clr>
                <a:srgbClr val="6699FF"/>
              </a:buClr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Mapeie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planta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baixa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Google </a:t>
            </a:r>
            <a:r>
              <a:rPr lang="en-US" sz="16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Maps™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100" y="859946"/>
            <a:ext cx="768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Free professional</a:t>
            </a:r>
            <a:r>
              <a:rPr lang="en-US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xmlns="" val="7300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66800" y="1013790"/>
            <a:ext cx="6629400" cy="4117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6558" y="5257800"/>
            <a:ext cx="7930242" cy="119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TRENDnet Cloud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dispositivos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móveis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® / Android</a:t>
            </a: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Total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mesma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pode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ser vista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simultaneamente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vários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usuários</a:t>
            </a:r>
            <a:endParaRPr lang="en-US" sz="16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buSzPct val="120000"/>
              <a:buBlip>
                <a:blip r:embed="rId3"/>
              </a:buBlip>
              <a:defRPr/>
            </a:pP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Visualização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diversas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16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remotamente</a:t>
            </a:r>
            <a:r>
              <a:rPr lang="en-US" sz="16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sz="16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43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8814" y="3733800"/>
            <a:ext cx="632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Insira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CD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selecione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“Install Camera”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Pressione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botão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WPS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roteador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 o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Digite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endereço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web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exclusivo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navegador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Altere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senha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configuração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está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feita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!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Acesse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câmera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qualquer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lugar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onde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haja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conectividade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à internet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6000" y="990600"/>
            <a:ext cx="3657600" cy="2073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Installation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5715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http//</a:t>
            </a:r>
            <a:r>
              <a:rPr lang="en-US" dirty="0">
                <a:hlinkClick r:id="rId3"/>
              </a:rPr>
              <a:t>www.youtube.com/watch?v=UxCw-N9IzAA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5181600"/>
            <a:ext cx="1727199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588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TV-IP751WIC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Dia/Noite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05770" y="3341759"/>
            <a:ext cx="1070508" cy="1436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1" y="2427397"/>
            <a:ext cx="1750530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TV-IP751WIC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3812048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86400" y="5638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Diay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1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8994578"/>
              </p:ext>
            </p:extLst>
          </p:nvPr>
        </p:nvGraphicFramePr>
        <p:xfrm>
          <a:off x="152400" y="1828800"/>
          <a:ext cx="4876800" cy="467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WIC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 / Tilt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Pan: -170° ~ +170° (~ 340°)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Tilt: 90° up &amp; 25° down (~115°)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TV-IP851WIC </a:t>
            </a:r>
          </a:p>
          <a:p>
            <a:r>
              <a:rPr lang="pt-BR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 Internet Wireless Dia/Noite PTZ </a:t>
            </a:r>
            <a:r>
              <a:rPr lang="pt-BR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Cloud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485362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TV-IP851WC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853626"/>
            <a:ext cx="1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TV-851WIC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5486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WIC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5263" y="3435205"/>
            <a:ext cx="1025423" cy="11705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589598"/>
            <a:ext cx="1758610" cy="201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8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94513485"/>
              </p:ext>
            </p:extLst>
          </p:nvPr>
        </p:nvGraphicFramePr>
        <p:xfrm>
          <a:off x="152400" y="1143000"/>
          <a:ext cx="8763002" cy="537828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57400"/>
                <a:gridCol w="1676400"/>
                <a:gridCol w="1600201"/>
                <a:gridCol w="1798675"/>
                <a:gridCol w="1630326"/>
              </a:tblGrid>
              <a:tr h="670559">
                <a:tc>
                  <a:txBody>
                    <a:bodyPr/>
                    <a:lstStyle/>
                    <a:p>
                      <a:endParaRPr lang="en-US" sz="15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TV-IP751WIC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TV-IP851WIC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</a:tr>
              <a:tr h="386328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Megapixel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 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 mm; F/No: 1.5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77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640 x 480 @ 20fps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(VGA)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MJPEG: 320 x 240 @ 30fps (QVGA)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unidirecional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5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7.5 m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7.5 m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WIC </a:t>
                      </a:r>
                      <a:r>
                        <a:rPr lang="en-US" sz="12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 ICR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7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 &amp; Tilt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Fixa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Pan: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-170° ~ +170° (~340°)</a:t>
                      </a:r>
                      <a:b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Tilt: 90° up 25°  down (~115°)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Hardware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Adicionais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Wireless N; WPS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08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A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66999" y="1300290"/>
            <a:ext cx="806431" cy="7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43400" y="1300289"/>
            <a:ext cx="672647" cy="75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96000" y="1300290"/>
            <a:ext cx="700002" cy="7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72400" y="1282860"/>
            <a:ext cx="762000" cy="7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Overview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200" y="762000"/>
            <a:ext cx="9372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err="1" smtClean="0">
                <a:latin typeface="Arial" pitchFamily="34" charset="0"/>
                <a:cs typeface="Arial" pitchFamily="34" charset="0"/>
              </a:rPr>
              <a:t>Cloud</a:t>
            </a:r>
            <a:r>
              <a:rPr lang="pt-BR" sz="1700" b="1" dirty="0" smtClean="0">
                <a:latin typeface="Arial" pitchFamily="34" charset="0"/>
                <a:cs typeface="Arial" pitchFamily="34" charset="0"/>
              </a:rPr>
              <a:t> TRENDnet não solicita dados pessoais; Não requer serviço DDNS; URL exclusivo</a:t>
            </a:r>
            <a:endParaRPr lang="en-US" sz="17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75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33400" y="849394"/>
            <a:ext cx="8305800" cy="56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525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38200"/>
            <a:ext cx="7543800" cy="571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0591" y="838200"/>
            <a:ext cx="592281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6482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990600"/>
            <a:ext cx="1266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IP  Overview</a:t>
            </a:r>
            <a:endParaRPr 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Aplicativo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TRENDnet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para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n-US" sz="31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móveis</a:t>
            </a:r>
            <a:endParaRPr lang="en-US" sz="31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1828800"/>
            <a:ext cx="8763000" cy="7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Visualize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tempo real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vídeo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segurança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dispositivo</a:t>
            </a:r>
            <a:r>
              <a:rPr lang="en-US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móvel</a:t>
            </a:r>
            <a:endParaRPr lang="en-US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2000" y="2971800"/>
            <a:ext cx="4612454" cy="317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53125" y="2342490"/>
            <a:ext cx="2571750" cy="1486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6815" y="2762783"/>
            <a:ext cx="133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Apple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34075" y="4352308"/>
            <a:ext cx="2571750" cy="14869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5201" y="4772601"/>
            <a:ext cx="145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Android App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117" y="762000"/>
            <a:ext cx="6265766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495800"/>
            <a:ext cx="1085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8200"/>
            <a:ext cx="12858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464" y="838200"/>
            <a:ext cx="6131072" cy="572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4800600"/>
            <a:ext cx="10763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990600"/>
            <a:ext cx="12763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Cloud Camera Comparison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www.trendnet.com/image/products/photo/TV-IP322P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828800"/>
            <a:ext cx="4038600" cy="4038601"/>
          </a:xfrm>
          <a:prstGeom prst="rect">
            <a:avLst/>
          </a:prstGeom>
          <a:noFill/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62484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1024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Slot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cartão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SD/SDHC *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infravermelho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alta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potência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20 m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TV-IP322P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981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62484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Outdoor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Megapixel  Day/Night  IP66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Resolução Megapixel  H.264 até 1280 x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800</a:t>
            </a: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8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ONVIF v2.1,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suporte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 IPv6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pt-BR" sz="20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para celulares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3GPP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bidirecional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Suporte a Samba client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1000" kern="0" dirty="0" smtClean="0">
              <a:solidFill>
                <a:schemeClr val="accent4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Portas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input/output</a:t>
            </a: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infravermelho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alta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potência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visão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noturna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até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15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m</a:t>
            </a:r>
          </a:p>
          <a:p>
            <a:pPr eaLnBrk="0" hangingPunct="0">
              <a:spcBef>
                <a:spcPts val="0"/>
              </a:spcBef>
              <a:defRPr/>
            </a:pPr>
            <a:endParaRPr lang="en-US" sz="1000" dirty="0">
              <a:latin typeface="Tahoma" pitchFamily="34" charset="0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3"/>
              </a:buBlip>
              <a:defRPr/>
            </a:pPr>
            <a:endParaRPr lang="en-US" sz="2400" kern="0" dirty="0">
              <a:solidFill>
                <a:schemeClr val="accent4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ts val="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4"/>
              </a:buBlip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400" kern="0" dirty="0">
              <a:solidFill>
                <a:schemeClr val="accent6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Uso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Externo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143000"/>
            <a:ext cx="403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TV-IP302PI</a:t>
            </a:r>
            <a:endParaRPr lang="en-US" sz="30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6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Ampla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gama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Câmeras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Liderança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preço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x performance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Aplicativos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iPhone / Android</a:t>
            </a: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Software de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nível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profissional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gratuito</a:t>
            </a:r>
            <a:endParaRPr lang="en-US" sz="2500" b="1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571500" indent="-571500" eaLnBrk="0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2"/>
              </a:buBlip>
              <a:defRPr/>
            </a:pP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Mais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20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anos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experiência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500" b="1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500" b="1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conectividade</a:t>
            </a:r>
            <a:endParaRPr lang="en-US" sz="2500" b="1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5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Obrigado.</a:t>
            </a:r>
            <a:b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</a:br>
            <a:r>
              <a:rPr lang="en-US" sz="54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Perguntas</a:t>
            </a: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?</a:t>
            </a:r>
            <a:endParaRPr 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4819" name="Picture 6" descr="\\mail\MailUsbPublic\Marketing\Logos\TRENDnet Logo\TIFF\TRENDnet logo_h_cmyk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1" y="4191000"/>
            <a:ext cx="718185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" y="-63251"/>
            <a:ext cx="9143998" cy="6933702"/>
            <a:chOff x="-7620" y="-63251"/>
            <a:chExt cx="9143998" cy="693370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" y="-63251"/>
              <a:ext cx="9143998" cy="693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8600" y="4038600"/>
              <a:ext cx="8763000" cy="2769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2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Obrigado!</a:t>
              </a:r>
            </a:p>
            <a:p>
              <a:pPr algn="ctr">
                <a:defRPr/>
              </a:pP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  <a:hlinkClick r:id="rId3"/>
                </a:rPr>
                <a:t>denis@trend.net.br</a:t>
              </a:r>
              <a:endPara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  <a:hlinkClick r:id="rId4"/>
                </a:rPr>
                <a:t>www.trend.net.br</a:t>
              </a:r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Arial Unicode MS" pitchFamily="34" charset="-128"/>
                  <a:cs typeface="Tahoma" pitchFamily="34" charset="0"/>
                </a:rPr>
                <a:t> </a:t>
              </a: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  <a:p>
              <a:pPr algn="ctr">
                <a:defRPr/>
              </a:pPr>
              <a:endParaRPr lang="en-US" sz="1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434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40551" y="1065530"/>
            <a:ext cx="1610106" cy="1441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568319" y="1134478"/>
            <a:ext cx="956239" cy="1285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504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6338" y="2482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40531" y="3966822"/>
            <a:ext cx="1653750" cy="1439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89425" y="1056874"/>
            <a:ext cx="1013976" cy="1362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50789" y="3958880"/>
            <a:ext cx="1017184" cy="1367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43535" y="1070923"/>
            <a:ext cx="968698" cy="130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7306" y="53956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7784" y="24723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9281" y="540611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6313" y="24536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TV-IP572W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9000" y="2841683"/>
            <a:ext cx="28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359" y="5764953"/>
            <a:ext cx="233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559" y="2841497"/>
            <a:ext cx="233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Wireless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48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1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4038600" y="3352800"/>
            <a:ext cx="1100635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6248400" y="4114800"/>
            <a:ext cx="1046428" cy="12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88817" y="469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514" y="545319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TV-IP262PI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4200" y="53340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Câmeras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Dome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119" descr="\\Pixelpro\marketing\Product Photos\JPEG\IP Camera\TV-IP252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1166893" cy="11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231146" y="559215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TV-IP252P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1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48400" y="1232599"/>
            <a:ext cx="1735916" cy="134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00800" y="2590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TV-IP522P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0601" y="3086559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1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43000" y="1371600"/>
            <a:ext cx="1752600" cy="106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219200" y="2667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TV-IP512P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67400" y="2971800"/>
            <a:ext cx="273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Megapixel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20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6884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Câmera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Internet Wireless 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08132" y="3265723"/>
            <a:ext cx="1787423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27397"/>
            <a:ext cx="1750532" cy="234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695" y="502626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TV-IP551WI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0743647"/>
              </p:ext>
            </p:extLst>
          </p:nvPr>
        </p:nvGraphicFramePr>
        <p:xfrm>
          <a:off x="152400" y="1848403"/>
          <a:ext cx="4876800" cy="458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3200400"/>
              </a:tblGrid>
              <a:tr h="200025">
                <a:tc gridSpan="2"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Características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7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Software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TRENDnetView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(32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Câmeras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Imagem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1/5” CMOS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sensor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Lente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 mm, F/No: 1.5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Ângulo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46.5° diagonal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Compressão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MJPEG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Resolução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/ fps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640 x 480 @ 20fps (VGA)</a:t>
                      </a:r>
                    </a:p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320 x 240 @ 30fps (QVGA)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digital 4x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Suporte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a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áudio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1-way 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Microfone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próprio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Visão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noturna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até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7.5 m (24 ft.) </a:t>
                      </a:r>
                      <a:b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(WI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com ICR)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Base de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montagem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inclusa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833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Garantia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limitada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de 3 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anos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38800" y="5791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Dia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Noite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 =&gt; </a:t>
            </a:r>
            <a:r>
              <a:rPr lang="en-US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modelo</a:t>
            </a:r>
            <a:r>
              <a:rPr lang="en-US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WI</a:t>
            </a:r>
            <a:endParaRPr lang="en-US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97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99825" y="2743200"/>
            <a:ext cx="1781861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29000" y="1905000"/>
            <a:ext cx="2080584" cy="279273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225800" y="265692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13" name="Straight Connector 12"/>
          <p:cNvCxnSpPr>
            <a:stCxn id="11" idx="6"/>
          </p:cNvCxnSpPr>
          <p:nvPr/>
        </p:nvCxnSpPr>
        <p:spPr>
          <a:xfrm flipV="1">
            <a:off x="3530600" y="2711638"/>
            <a:ext cx="506917" cy="9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28425" y="22574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20" name="Straight Connector 12"/>
          <p:cNvCxnSpPr/>
          <p:nvPr/>
        </p:nvCxnSpPr>
        <p:spPr>
          <a:xfrm>
            <a:off x="6657025" y="2536872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20979" y="25622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22" name="Straight Connector 12"/>
          <p:cNvCxnSpPr>
            <a:stCxn id="21" idx="3"/>
          </p:cNvCxnSpPr>
          <p:nvPr/>
        </p:nvCxnSpPr>
        <p:spPr>
          <a:xfrm flipH="1">
            <a:off x="7266625" y="2822388"/>
            <a:ext cx="598991" cy="48659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085511" y="3539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34" name="Straight Connector 12"/>
          <p:cNvCxnSpPr>
            <a:stCxn id="33" idx="3"/>
          </p:cNvCxnSpPr>
          <p:nvPr/>
        </p:nvCxnSpPr>
        <p:spPr>
          <a:xfrm flipH="1">
            <a:off x="7124596" y="3799923"/>
            <a:ext cx="100555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304800" y="19488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9" name="Oval 38"/>
          <p:cNvSpPr/>
          <p:nvPr/>
        </p:nvSpPr>
        <p:spPr>
          <a:xfrm>
            <a:off x="304800" y="253555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304800" y="308232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4800" y="3709436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729478" y="188690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WPS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29478" y="2473642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Botão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Reset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762000" y="3048000"/>
            <a:ext cx="2623820" cy="46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Infrared </a:t>
            </a:r>
          </a:p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729478" y="3647523"/>
            <a:ext cx="2362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Sensor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luz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587348" y="3932189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7</a:t>
            </a:r>
          </a:p>
        </p:txBody>
      </p:sp>
      <p:cxnSp>
        <p:nvCxnSpPr>
          <p:cNvPr id="50" name="Straight Connector 12"/>
          <p:cNvCxnSpPr/>
          <p:nvPr/>
        </p:nvCxnSpPr>
        <p:spPr>
          <a:xfrm flipH="1" flipV="1">
            <a:off x="7124596" y="3932191"/>
            <a:ext cx="1462752" cy="18356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04800" y="420147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478" y="4139565"/>
            <a:ext cx="277572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Lente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foco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manual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31658" y="1635442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Straight Connector 12"/>
          <p:cNvCxnSpPr/>
          <p:nvPr/>
        </p:nvCxnSpPr>
        <p:spPr>
          <a:xfrm>
            <a:off x="3822158" y="1924367"/>
            <a:ext cx="228600" cy="5505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04800" y="47567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729478" y="4694874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Microfone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290664" y="520350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31" name="Straight Connector 12"/>
          <p:cNvCxnSpPr>
            <a:stCxn id="30" idx="2"/>
          </p:cNvCxnSpPr>
          <p:nvPr/>
        </p:nvCxnSpPr>
        <p:spPr>
          <a:xfrm flipH="1">
            <a:off x="7855972" y="5355908"/>
            <a:ext cx="434692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04800" y="529876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729478" y="5236847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LEDs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indicadores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64673" y="2224048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Straight Connector 12"/>
          <p:cNvCxnSpPr>
            <a:stCxn id="37" idx="4"/>
          </p:cNvCxnSpPr>
          <p:nvPr/>
        </p:nvCxnSpPr>
        <p:spPr>
          <a:xfrm flipH="1">
            <a:off x="7124596" y="2528848"/>
            <a:ext cx="92477" cy="50899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98948" y="585871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729478" y="5796804"/>
            <a:ext cx="3465289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4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03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0" y="1603376"/>
            <a:ext cx="2421636" cy="378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8200"/>
            <a:ext cx="688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TV-IP551WI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22860"/>
            <a:ext cx="6884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Câmera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Fixa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0" y="41910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8001000" y="4648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9" name="Straight Connector 12"/>
          <p:cNvCxnSpPr>
            <a:endCxn id="8" idx="2"/>
          </p:cNvCxnSpPr>
          <p:nvPr/>
        </p:nvCxnSpPr>
        <p:spPr>
          <a:xfrm>
            <a:off x="7239000" y="4800600"/>
            <a:ext cx="762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>
            <a:stCxn id="7" idx="6"/>
          </p:cNvCxnSpPr>
          <p:nvPr/>
        </p:nvCxnSpPr>
        <p:spPr>
          <a:xfrm>
            <a:off x="4876800" y="4343400"/>
            <a:ext cx="838200" cy="20769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28600" y="2424113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3240771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85800" y="2362200"/>
            <a:ext cx="4267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RJ-45 Ethernet</a:t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(Para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opcional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cabeada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685800" y="3178858"/>
            <a:ext cx="3352800" cy="69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Fixação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da Base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Montagem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50530" y="309263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14" name="Straight Connector 12"/>
          <p:cNvCxnSpPr>
            <a:endCxn id="13" idx="3"/>
          </p:cNvCxnSpPr>
          <p:nvPr/>
        </p:nvCxnSpPr>
        <p:spPr>
          <a:xfrm flipV="1">
            <a:off x="6781800" y="3352800"/>
            <a:ext cx="1313367" cy="4256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28600" y="4059687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85800" y="3997774"/>
            <a:ext cx="2623820" cy="64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571500" indent="-571500" eaLnBrk="0" fontAlgn="auto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500" b="1" ker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Porta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 </a:t>
            </a:r>
            <a:r>
              <a:rPr lang="en-US" sz="2000" b="0" dirty="0" err="1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alimentação</a:t>
            </a:r>
            <a:endParaRPr lang="en-US" sz="20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7843</TotalTime>
  <Words>3099</Words>
  <Application>Microsoft Office PowerPoint</Application>
  <PresentationFormat>On-screen Show (4:3)</PresentationFormat>
  <Paragraphs>1016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Obrigado. Perguntas?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</dc:creator>
  <cp:lastModifiedBy>denis</cp:lastModifiedBy>
  <cp:revision>410</cp:revision>
  <cp:lastPrinted>2012-08-14T17:31:39Z</cp:lastPrinted>
  <dcterms:created xsi:type="dcterms:W3CDTF">2012-06-14T22:36:12Z</dcterms:created>
  <dcterms:modified xsi:type="dcterms:W3CDTF">2014-02-28T14:41:29Z</dcterms:modified>
</cp:coreProperties>
</file>